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70" r:id="rId5"/>
    <p:sldId id="264" r:id="rId6"/>
    <p:sldId id="258" r:id="rId7"/>
    <p:sldId id="259" r:id="rId8"/>
    <p:sldId id="260" r:id="rId9"/>
    <p:sldId id="261" r:id="rId10"/>
    <p:sldId id="274" r:id="rId11"/>
    <p:sldId id="275" r:id="rId12"/>
    <p:sldId id="268" r:id="rId13"/>
    <p:sldId id="267" r:id="rId14"/>
    <p:sldId id="273" r:id="rId15"/>
    <p:sldId id="271" r:id="rId16"/>
    <p:sldId id="272" r:id="rId17"/>
    <p:sldId id="262" r:id="rId18"/>
    <p:sldId id="263" r:id="rId19"/>
    <p:sldId id="2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3"/>
    <p:restoredTop sz="94634"/>
  </p:normalViewPr>
  <p:slideViewPr>
    <p:cSldViewPr snapToGrid="0" snapToObjects="1">
      <p:cViewPr varScale="1">
        <p:scale>
          <a:sx n="126" d="100"/>
          <a:sy n="126" d="100"/>
        </p:scale>
        <p:origin x="7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8D4F0B-EBFF-CC4A-9D67-FA8DC21F4A54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580DDBD-94BF-3C4A-A97E-7D6CDCA82146}">
      <dgm:prSet phldrT="[Text]"/>
      <dgm:spPr/>
      <dgm:t>
        <a:bodyPr/>
        <a:lstStyle/>
        <a:p>
          <a:r>
            <a:rPr lang="en-US" dirty="0"/>
            <a:t>Create input file of uncorrected, labelled peak intensities (normalized to parent peak = 1)</a:t>
          </a:r>
        </a:p>
      </dgm:t>
    </dgm:pt>
    <dgm:pt modelId="{0126A89B-34F1-6F4A-91EC-4792B86C01AE}" type="parTrans" cxnId="{6BDC147C-72F1-DE47-A540-C6746CA87EB2}">
      <dgm:prSet/>
      <dgm:spPr/>
      <dgm:t>
        <a:bodyPr/>
        <a:lstStyle/>
        <a:p>
          <a:endParaRPr lang="en-US"/>
        </a:p>
      </dgm:t>
    </dgm:pt>
    <dgm:pt modelId="{5D6A9F53-AD0D-4B4D-97DA-DC7D8FA1092D}" type="sibTrans" cxnId="{6BDC147C-72F1-DE47-A540-C6746CA87EB2}">
      <dgm:prSet/>
      <dgm:spPr/>
      <dgm:t>
        <a:bodyPr/>
        <a:lstStyle/>
        <a:p>
          <a:endParaRPr lang="en-US"/>
        </a:p>
      </dgm:t>
    </dgm:pt>
    <dgm:pt modelId="{EB991EFE-CAD6-9343-83E2-3B83C3AEA4AB}">
      <dgm:prSet phldrT="[Text]"/>
      <dgm:spPr/>
      <dgm:t>
        <a:bodyPr/>
        <a:lstStyle/>
        <a:p>
          <a:r>
            <a:rPr lang="en-US" dirty="0"/>
            <a:t>Run script</a:t>
          </a:r>
        </a:p>
      </dgm:t>
    </dgm:pt>
    <dgm:pt modelId="{D33F9A19-82C7-FF4B-B895-1B38EB82372A}" type="parTrans" cxnId="{17DF12AB-B172-4B40-9611-6DED348928A8}">
      <dgm:prSet/>
      <dgm:spPr/>
      <dgm:t>
        <a:bodyPr/>
        <a:lstStyle/>
        <a:p>
          <a:endParaRPr lang="en-US"/>
        </a:p>
      </dgm:t>
    </dgm:pt>
    <dgm:pt modelId="{EAF4B53A-6625-0546-9E5F-E26ADEE71035}" type="sibTrans" cxnId="{17DF12AB-B172-4B40-9611-6DED348928A8}">
      <dgm:prSet/>
      <dgm:spPr/>
      <dgm:t>
        <a:bodyPr/>
        <a:lstStyle/>
        <a:p>
          <a:endParaRPr lang="en-US"/>
        </a:p>
      </dgm:t>
    </dgm:pt>
    <dgm:pt modelId="{B1216CC1-719D-4B45-A7C0-C78F63CA676E}">
      <dgm:prSet phldrT="[Text]"/>
      <dgm:spPr/>
      <dgm:t>
        <a:bodyPr/>
        <a:lstStyle/>
        <a:p>
          <a:r>
            <a:rPr lang="en-US" dirty="0"/>
            <a:t>Output is a file with abundance of labelled species (normalized to parent peak = 1)</a:t>
          </a:r>
        </a:p>
      </dgm:t>
    </dgm:pt>
    <dgm:pt modelId="{D88D3637-84A4-EA4D-98A8-C54AE7474F55}" type="parTrans" cxnId="{103A337B-CC7B-4D4A-848E-50607C27E207}">
      <dgm:prSet/>
      <dgm:spPr/>
      <dgm:t>
        <a:bodyPr/>
        <a:lstStyle/>
        <a:p>
          <a:endParaRPr lang="en-US"/>
        </a:p>
      </dgm:t>
    </dgm:pt>
    <dgm:pt modelId="{CC8EC7DA-4CB0-914C-BE1E-C36B6C285698}" type="sibTrans" cxnId="{103A337B-CC7B-4D4A-848E-50607C27E207}">
      <dgm:prSet/>
      <dgm:spPr/>
      <dgm:t>
        <a:bodyPr/>
        <a:lstStyle/>
        <a:p>
          <a:endParaRPr lang="en-US"/>
        </a:p>
      </dgm:t>
    </dgm:pt>
    <dgm:pt modelId="{944E9D29-7C50-F74C-A2A5-B24A20759D0B}" type="pres">
      <dgm:prSet presAssocID="{FA8D4F0B-EBFF-CC4A-9D67-FA8DC21F4A54}" presName="Name0" presStyleCnt="0">
        <dgm:presLayoutVars>
          <dgm:dir/>
          <dgm:resizeHandles val="exact"/>
        </dgm:presLayoutVars>
      </dgm:prSet>
      <dgm:spPr/>
    </dgm:pt>
    <dgm:pt modelId="{107A7B41-646F-5C45-97A1-5EA0C72DB7E5}" type="pres">
      <dgm:prSet presAssocID="{C580DDBD-94BF-3C4A-A97E-7D6CDCA82146}" presName="node" presStyleLbl="node1" presStyleIdx="0" presStyleCnt="3">
        <dgm:presLayoutVars>
          <dgm:bulletEnabled val="1"/>
        </dgm:presLayoutVars>
      </dgm:prSet>
      <dgm:spPr/>
    </dgm:pt>
    <dgm:pt modelId="{4BE2978E-58C3-2D48-8A6A-9804DABD2B49}" type="pres">
      <dgm:prSet presAssocID="{5D6A9F53-AD0D-4B4D-97DA-DC7D8FA1092D}" presName="sibTrans" presStyleLbl="sibTrans2D1" presStyleIdx="0" presStyleCnt="2"/>
      <dgm:spPr/>
    </dgm:pt>
    <dgm:pt modelId="{9F1E379E-DF79-DE4D-9151-A7AB14F19111}" type="pres">
      <dgm:prSet presAssocID="{5D6A9F53-AD0D-4B4D-97DA-DC7D8FA1092D}" presName="connectorText" presStyleLbl="sibTrans2D1" presStyleIdx="0" presStyleCnt="2"/>
      <dgm:spPr/>
    </dgm:pt>
    <dgm:pt modelId="{DB4937B2-AAAE-7A45-9D13-3E37FA67B59E}" type="pres">
      <dgm:prSet presAssocID="{EB991EFE-CAD6-9343-83E2-3B83C3AEA4AB}" presName="node" presStyleLbl="node1" presStyleIdx="1" presStyleCnt="3">
        <dgm:presLayoutVars>
          <dgm:bulletEnabled val="1"/>
        </dgm:presLayoutVars>
      </dgm:prSet>
      <dgm:spPr/>
    </dgm:pt>
    <dgm:pt modelId="{A8B65689-EBC7-DE46-B90C-A99078804A92}" type="pres">
      <dgm:prSet presAssocID="{EAF4B53A-6625-0546-9E5F-E26ADEE71035}" presName="sibTrans" presStyleLbl="sibTrans2D1" presStyleIdx="1" presStyleCnt="2"/>
      <dgm:spPr/>
    </dgm:pt>
    <dgm:pt modelId="{1810BAE3-F462-D143-BA57-F30919C644CF}" type="pres">
      <dgm:prSet presAssocID="{EAF4B53A-6625-0546-9E5F-E26ADEE71035}" presName="connectorText" presStyleLbl="sibTrans2D1" presStyleIdx="1" presStyleCnt="2"/>
      <dgm:spPr/>
    </dgm:pt>
    <dgm:pt modelId="{4AA0B73D-9B42-FB47-9DBF-28B6D7B94E88}" type="pres">
      <dgm:prSet presAssocID="{B1216CC1-719D-4B45-A7C0-C78F63CA676E}" presName="node" presStyleLbl="node1" presStyleIdx="2" presStyleCnt="3">
        <dgm:presLayoutVars>
          <dgm:bulletEnabled val="1"/>
        </dgm:presLayoutVars>
      </dgm:prSet>
      <dgm:spPr/>
    </dgm:pt>
  </dgm:ptLst>
  <dgm:cxnLst>
    <dgm:cxn modelId="{C7E0B501-3192-914D-98F4-CC94D8D5122C}" type="presOf" srcId="{EAF4B53A-6625-0546-9E5F-E26ADEE71035}" destId="{1810BAE3-F462-D143-BA57-F30919C644CF}" srcOrd="1" destOrd="0" presId="urn:microsoft.com/office/officeart/2005/8/layout/process1"/>
    <dgm:cxn modelId="{E1923E1C-6D58-0E48-B74A-2E025C1E4D6E}" type="presOf" srcId="{5D6A9F53-AD0D-4B4D-97DA-DC7D8FA1092D}" destId="{4BE2978E-58C3-2D48-8A6A-9804DABD2B49}" srcOrd="0" destOrd="0" presId="urn:microsoft.com/office/officeart/2005/8/layout/process1"/>
    <dgm:cxn modelId="{103A337B-CC7B-4D4A-848E-50607C27E207}" srcId="{FA8D4F0B-EBFF-CC4A-9D67-FA8DC21F4A54}" destId="{B1216CC1-719D-4B45-A7C0-C78F63CA676E}" srcOrd="2" destOrd="0" parTransId="{D88D3637-84A4-EA4D-98A8-C54AE7474F55}" sibTransId="{CC8EC7DA-4CB0-914C-BE1E-C36B6C285698}"/>
    <dgm:cxn modelId="{6BDC147C-72F1-DE47-A540-C6746CA87EB2}" srcId="{FA8D4F0B-EBFF-CC4A-9D67-FA8DC21F4A54}" destId="{C580DDBD-94BF-3C4A-A97E-7D6CDCA82146}" srcOrd="0" destOrd="0" parTransId="{0126A89B-34F1-6F4A-91EC-4792B86C01AE}" sibTransId="{5D6A9F53-AD0D-4B4D-97DA-DC7D8FA1092D}"/>
    <dgm:cxn modelId="{5CE6CC91-73AA-F940-80EA-005F9B18492E}" type="presOf" srcId="{B1216CC1-719D-4B45-A7C0-C78F63CA676E}" destId="{4AA0B73D-9B42-FB47-9DBF-28B6D7B94E88}" srcOrd="0" destOrd="0" presId="urn:microsoft.com/office/officeart/2005/8/layout/process1"/>
    <dgm:cxn modelId="{0CDDCD96-BECB-A948-8325-A473A49D5221}" type="presOf" srcId="{EAF4B53A-6625-0546-9E5F-E26ADEE71035}" destId="{A8B65689-EBC7-DE46-B90C-A99078804A92}" srcOrd="0" destOrd="0" presId="urn:microsoft.com/office/officeart/2005/8/layout/process1"/>
    <dgm:cxn modelId="{E2C065A7-7D91-1246-A548-FD8EAEB6B5B4}" type="presOf" srcId="{FA8D4F0B-EBFF-CC4A-9D67-FA8DC21F4A54}" destId="{944E9D29-7C50-F74C-A2A5-B24A20759D0B}" srcOrd="0" destOrd="0" presId="urn:microsoft.com/office/officeart/2005/8/layout/process1"/>
    <dgm:cxn modelId="{17DF12AB-B172-4B40-9611-6DED348928A8}" srcId="{FA8D4F0B-EBFF-CC4A-9D67-FA8DC21F4A54}" destId="{EB991EFE-CAD6-9343-83E2-3B83C3AEA4AB}" srcOrd="1" destOrd="0" parTransId="{D33F9A19-82C7-FF4B-B895-1B38EB82372A}" sibTransId="{EAF4B53A-6625-0546-9E5F-E26ADEE71035}"/>
    <dgm:cxn modelId="{CD962FC8-D7E7-B54C-B242-6C3598F23115}" type="presOf" srcId="{EB991EFE-CAD6-9343-83E2-3B83C3AEA4AB}" destId="{DB4937B2-AAAE-7A45-9D13-3E37FA67B59E}" srcOrd="0" destOrd="0" presId="urn:microsoft.com/office/officeart/2005/8/layout/process1"/>
    <dgm:cxn modelId="{E37433DB-0B57-C243-9D06-DB10C0483496}" type="presOf" srcId="{C580DDBD-94BF-3C4A-A97E-7D6CDCA82146}" destId="{107A7B41-646F-5C45-97A1-5EA0C72DB7E5}" srcOrd="0" destOrd="0" presId="urn:microsoft.com/office/officeart/2005/8/layout/process1"/>
    <dgm:cxn modelId="{DBDAD4F4-A050-214B-9696-CD467CB491FD}" type="presOf" srcId="{5D6A9F53-AD0D-4B4D-97DA-DC7D8FA1092D}" destId="{9F1E379E-DF79-DE4D-9151-A7AB14F19111}" srcOrd="1" destOrd="0" presId="urn:microsoft.com/office/officeart/2005/8/layout/process1"/>
    <dgm:cxn modelId="{C264EC67-B193-BC48-9DEE-BC2A040E6B94}" type="presParOf" srcId="{944E9D29-7C50-F74C-A2A5-B24A20759D0B}" destId="{107A7B41-646F-5C45-97A1-5EA0C72DB7E5}" srcOrd="0" destOrd="0" presId="urn:microsoft.com/office/officeart/2005/8/layout/process1"/>
    <dgm:cxn modelId="{5F98A328-C237-234F-BB8C-BB73AA9DB979}" type="presParOf" srcId="{944E9D29-7C50-F74C-A2A5-B24A20759D0B}" destId="{4BE2978E-58C3-2D48-8A6A-9804DABD2B49}" srcOrd="1" destOrd="0" presId="urn:microsoft.com/office/officeart/2005/8/layout/process1"/>
    <dgm:cxn modelId="{C98EBCE2-0EE4-EA48-BF14-7325D664FAFF}" type="presParOf" srcId="{4BE2978E-58C3-2D48-8A6A-9804DABD2B49}" destId="{9F1E379E-DF79-DE4D-9151-A7AB14F19111}" srcOrd="0" destOrd="0" presId="urn:microsoft.com/office/officeart/2005/8/layout/process1"/>
    <dgm:cxn modelId="{1373E102-D1CC-1741-9434-58039A764CD2}" type="presParOf" srcId="{944E9D29-7C50-F74C-A2A5-B24A20759D0B}" destId="{DB4937B2-AAAE-7A45-9D13-3E37FA67B59E}" srcOrd="2" destOrd="0" presId="urn:microsoft.com/office/officeart/2005/8/layout/process1"/>
    <dgm:cxn modelId="{8D471188-A304-0B4F-B5A4-7BC17A21EB42}" type="presParOf" srcId="{944E9D29-7C50-F74C-A2A5-B24A20759D0B}" destId="{A8B65689-EBC7-DE46-B90C-A99078804A92}" srcOrd="3" destOrd="0" presId="urn:microsoft.com/office/officeart/2005/8/layout/process1"/>
    <dgm:cxn modelId="{4874DA5D-BCF2-5C4D-BF07-2E36CA2516D6}" type="presParOf" srcId="{A8B65689-EBC7-DE46-B90C-A99078804A92}" destId="{1810BAE3-F462-D143-BA57-F30919C644CF}" srcOrd="0" destOrd="0" presId="urn:microsoft.com/office/officeart/2005/8/layout/process1"/>
    <dgm:cxn modelId="{5C272BC9-0341-0C45-B35C-1869E2B4AF25}" type="presParOf" srcId="{944E9D29-7C50-F74C-A2A5-B24A20759D0B}" destId="{4AA0B73D-9B42-FB47-9DBF-28B6D7B94E8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7A7B41-646F-5C45-97A1-5EA0C72DB7E5}">
      <dsp:nvSpPr>
        <dsp:cNvPr id="0" name=""/>
        <dsp:cNvSpPr/>
      </dsp:nvSpPr>
      <dsp:spPr>
        <a:xfrm>
          <a:off x="9242" y="1346949"/>
          <a:ext cx="2762398" cy="1657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 input file of uncorrected, labelled peak intensities (normalized to parent peak = 1)</a:t>
          </a:r>
        </a:p>
      </dsp:txBody>
      <dsp:txXfrm>
        <a:off x="57787" y="1395494"/>
        <a:ext cx="2665308" cy="1560349"/>
      </dsp:txXfrm>
    </dsp:sp>
    <dsp:sp modelId="{4BE2978E-58C3-2D48-8A6A-9804DABD2B49}">
      <dsp:nvSpPr>
        <dsp:cNvPr id="0" name=""/>
        <dsp:cNvSpPr/>
      </dsp:nvSpPr>
      <dsp:spPr>
        <a:xfrm>
          <a:off x="3047880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3047880" y="1970146"/>
        <a:ext cx="409940" cy="411044"/>
      </dsp:txXfrm>
    </dsp:sp>
    <dsp:sp modelId="{DB4937B2-AAAE-7A45-9D13-3E37FA67B59E}">
      <dsp:nvSpPr>
        <dsp:cNvPr id="0" name=""/>
        <dsp:cNvSpPr/>
      </dsp:nvSpPr>
      <dsp:spPr>
        <a:xfrm>
          <a:off x="3876600" y="1346949"/>
          <a:ext cx="2762398" cy="1657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Run script</a:t>
          </a:r>
        </a:p>
      </dsp:txBody>
      <dsp:txXfrm>
        <a:off x="3925145" y="1395494"/>
        <a:ext cx="2665308" cy="1560349"/>
      </dsp:txXfrm>
    </dsp:sp>
    <dsp:sp modelId="{A8B65689-EBC7-DE46-B90C-A99078804A92}">
      <dsp:nvSpPr>
        <dsp:cNvPr id="0" name=""/>
        <dsp:cNvSpPr/>
      </dsp:nvSpPr>
      <dsp:spPr>
        <a:xfrm>
          <a:off x="6915239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6915239" y="1970146"/>
        <a:ext cx="409940" cy="411044"/>
      </dsp:txXfrm>
    </dsp:sp>
    <dsp:sp modelId="{4AA0B73D-9B42-FB47-9DBF-28B6D7B94E88}">
      <dsp:nvSpPr>
        <dsp:cNvPr id="0" name=""/>
        <dsp:cNvSpPr/>
      </dsp:nvSpPr>
      <dsp:spPr>
        <a:xfrm>
          <a:off x="7743958" y="1346949"/>
          <a:ext cx="2762398" cy="1657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Output is a file with abundance of labelled species (normalized to parent peak = 1)</a:t>
          </a:r>
        </a:p>
      </dsp:txBody>
      <dsp:txXfrm>
        <a:off x="7792503" y="1395494"/>
        <a:ext cx="2665308" cy="15603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3D1F7-445E-BF44-BA8B-DE88A4A9A0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E2C6E3-CD15-AF4C-BC87-D41E5E6B0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2FCDC-6E43-AB4C-B717-0CA64FB14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3FC45-2E00-AB40-81F6-3B355E2D1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E7D28-89B1-3149-8170-6708C4350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024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D9660-8041-5446-A434-E91024847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9E7C37-F941-F143-B0E8-5E662722D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4E4A9-82D7-E94B-963E-B093084F2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D6E07-4469-CF4E-857C-DC8FF6287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58016-66F8-9749-8B57-874588AC6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942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43F6E4-4764-7441-A855-0CE049EC00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10AD33-E173-C545-AA21-F888ADE36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8FC19-0877-C045-AAE2-406B39AB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AD31F-D659-5449-854D-8F0F3C8A2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E66A6-9177-154D-B48B-3CE83E16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306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F5733-BAB5-EA46-B861-E76EDDF93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9528A-01EC-9446-A703-33BD9F534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32089-BBB3-954F-B757-F3F9E605F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7F471-75C8-0644-8747-0C270F55E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ED170-4C64-7440-B193-46B1326CF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17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AAF4-8C84-D746-B084-03BDA072F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1A7886-14DB-8849-88DC-FDF7BC188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B2337-FAD4-4C4F-9CF5-91EE11F9D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6EE5E-C68E-204D-AC5B-7D3C655C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17A97-F91F-3D46-885E-1C4A4E9D5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340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0F24B-B1F8-6548-ABF3-E0FF90299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440B-753F-654C-A80C-E0FD8348C8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EFB870-B73F-1F40-844D-4BCC3D1E9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C70288-0436-F64C-BCB0-D03B6908E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5E032-7F07-1B48-B113-63A8A5E6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DEEA63-006C-7346-B0BA-9D9B87B9B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65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41E5A-0F35-D444-9533-96BBDC2CD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A076-87BF-294D-9D8F-0EA3AB629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69A47-2D59-4C4E-8C19-830D5443F8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596EA-4AE6-EA49-896F-9FDAD8778E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59D063-F3DD-7541-96BD-4F5EA6590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0D59A1-803C-4F4F-9A1B-B8070415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6D8E1F-03F2-EB46-A202-E0B7178F9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B469-B42A-9E4D-A814-5F924E06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3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5CCBC-33CC-964A-9D23-CFA0615E2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E72A51-55AD-444D-92C1-A81CD220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9B979F-DD78-C54A-93CB-E44C92904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7B508A-954D-9D49-878A-576BDC25F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69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F157F1-4743-7747-B4FA-45BE266E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47F264-011C-1447-959F-4050F7B2C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C54E-3A76-B249-B6DD-01B052FD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5A838-03AA-244F-9880-D027727DF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205AC-CF6B-B343-BE37-7ABA01B8E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96D5E-1211-9C43-A9CC-4D908B6CD8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CFA1F-6161-0743-B0AA-1B91D9D0D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84F28-B055-E843-806B-595AB149E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C130FC-FC56-2340-8582-ED14A39F7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41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835E4-0D61-714E-A818-39A37C537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1F44A5-323D-B144-ACB8-5F9910CD71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59858-A7B9-F545-A5A1-37D2453F6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659E5-48D9-6E46-9509-2A4D3B155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D82B2-B3C0-C44E-A129-67A8C72E5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AE5694-A0A6-514D-9E60-9FC30DC5C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98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C39053-CCAE-104A-9A7E-3CB250B2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8A44E-C8BB-BF4B-96CF-63998391B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005CE-7E09-E34D-AE89-899C444EC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5FB25-3D20-AC47-9BB4-39D181E11D15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59853-E555-E14C-AFF0-1341E69D31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F5CFB-5571-9344-947E-B527801029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F440C-C104-4149-96C9-79F7DF0E1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45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rynMarieR/natural_isotope_correctio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17555-F6A9-1B4F-8965-2338BA5DA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Natural isotope </a:t>
            </a:r>
            <a:br>
              <a:rPr lang="en-US" dirty="0"/>
            </a:br>
            <a:r>
              <a:rPr lang="en-US" dirty="0"/>
              <a:t>abundance correction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8A7F5-01CF-E242-B11F-78E4A374E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3509962"/>
            <a:ext cx="11982450" cy="30813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new tool available to you </a:t>
            </a:r>
            <a:r>
              <a:rPr lang="en-US" i="1" dirty="0"/>
              <a:t>via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r>
              <a:rPr lang="en-US" dirty="0">
                <a:hlinkClick r:id="rId2"/>
              </a:rPr>
              <a:t>https://github.com/BrynMarieR/natural_isotope_correction</a:t>
            </a:r>
            <a:endParaRPr lang="en-US" dirty="0"/>
          </a:p>
          <a:p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Literature sources: </a:t>
            </a:r>
            <a:br>
              <a:rPr lang="en-US" dirty="0"/>
            </a:br>
            <a:r>
              <a:rPr lang="en-US" dirty="0" err="1"/>
              <a:t>Midani</a:t>
            </a:r>
            <a:r>
              <a:rPr lang="en-US" dirty="0"/>
              <a:t> et al, </a:t>
            </a:r>
            <a:r>
              <a:rPr lang="en-US" b="1" dirty="0"/>
              <a:t>2016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Yang et al, </a:t>
            </a:r>
            <a:r>
              <a:rPr lang="en-US" b="1" dirty="0"/>
              <a:t>2009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b="1" dirty="0"/>
              <a:t> </a:t>
            </a:r>
            <a:r>
              <a:rPr lang="en-US" dirty="0" err="1"/>
              <a:t>Buescher</a:t>
            </a:r>
            <a:r>
              <a:rPr lang="en-US" dirty="0"/>
              <a:t> et al, </a:t>
            </a:r>
            <a:r>
              <a:rPr lang="en-US" b="1" dirty="0"/>
              <a:t>2015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787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FBBF8-F667-5C43-8B90-1CB4BD768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Step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4A4212-9189-5849-A4B4-98057AD4E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140744"/>
            <a:ext cx="8534400" cy="37211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283704-2305-CA48-ADA0-B0C901889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8700" y="4502150"/>
            <a:ext cx="4445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657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384C0B-A52C-DE44-8395-EDEB6062C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699" y="1510348"/>
            <a:ext cx="6685651" cy="47767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DCDE26-68F3-CE48-80CD-54C650802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happening inside the script?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E16771-8625-6346-BAA2-A3CBB8E1A361}"/>
              </a:ext>
            </a:extLst>
          </p:cNvPr>
          <p:cNvSpPr txBox="1"/>
          <p:nvPr/>
        </p:nvSpPr>
        <p:spPr>
          <a:xfrm>
            <a:off x="8026400" y="1838960"/>
            <a:ext cx="38201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 = Mass </a:t>
            </a:r>
            <a:r>
              <a:rPr lang="en-US" dirty="0" err="1"/>
              <a:t>isotopomer</a:t>
            </a:r>
            <a:r>
              <a:rPr lang="en-US" dirty="0"/>
              <a:t> distribution</a:t>
            </a:r>
          </a:p>
          <a:p>
            <a:endParaRPr lang="en-US" dirty="0"/>
          </a:p>
          <a:p>
            <a:r>
              <a:rPr lang="en-US" dirty="0"/>
              <a:t>So, the observed MID is equal to the Correction Matrix (CM) of the molecule (in this case, pyruvate) times the corrected MID.</a:t>
            </a:r>
          </a:p>
          <a:p>
            <a:endParaRPr lang="en-US" dirty="0"/>
          </a:p>
          <a:p>
            <a:r>
              <a:rPr lang="en-US" dirty="0"/>
              <a:t>Then just solve for the corrected MID! Using non-negative least-squares solver to ensure that we get no negative peak values, as recommended by the literature and as present in </a:t>
            </a:r>
            <a:r>
              <a:rPr lang="en-US" dirty="0" err="1"/>
              <a:t>IsoCor</a:t>
            </a:r>
            <a:r>
              <a:rPr lang="en-US" dirty="0"/>
              <a:t>, which used to be used for isotope NA correction before the demise of </a:t>
            </a:r>
            <a:r>
              <a:rPr lang="en-US" dirty="0" err="1"/>
              <a:t>pythonxy</a:t>
            </a:r>
            <a:r>
              <a:rPr lang="en-US" dirty="0"/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E080C6-F84C-5043-9CE9-6E45B9DE637D}"/>
              </a:ext>
            </a:extLst>
          </p:cNvPr>
          <p:cNvSpPr/>
          <p:nvPr/>
        </p:nvSpPr>
        <p:spPr>
          <a:xfrm>
            <a:off x="4572000" y="2787968"/>
            <a:ext cx="3454400" cy="1377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8C1469-1F10-6344-BFED-3B736EF96253}"/>
              </a:ext>
            </a:extLst>
          </p:cNvPr>
          <p:cNvSpPr/>
          <p:nvPr/>
        </p:nvSpPr>
        <p:spPr>
          <a:xfrm>
            <a:off x="4886960" y="4140866"/>
            <a:ext cx="3139440" cy="1122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23EDD4-5ACC-AC4B-BE51-928B0209E5FF}"/>
              </a:ext>
            </a:extLst>
          </p:cNvPr>
          <p:cNvSpPr/>
          <p:nvPr/>
        </p:nvSpPr>
        <p:spPr>
          <a:xfrm>
            <a:off x="4886960" y="5238146"/>
            <a:ext cx="3139440" cy="1122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943366-2FEA-E140-8C44-8718FEE883A7}"/>
              </a:ext>
            </a:extLst>
          </p:cNvPr>
          <p:cNvSpPr/>
          <p:nvPr/>
        </p:nvSpPr>
        <p:spPr>
          <a:xfrm>
            <a:off x="1042699" y="2787968"/>
            <a:ext cx="3458181" cy="1377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767451-FDF6-2B44-8C5D-468201720EE0}"/>
              </a:ext>
            </a:extLst>
          </p:cNvPr>
          <p:cNvSpPr/>
          <p:nvPr/>
        </p:nvSpPr>
        <p:spPr>
          <a:xfrm>
            <a:off x="1361440" y="4140866"/>
            <a:ext cx="3139440" cy="1122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9BFA69-A8BC-E942-9F8F-D03F5038A78A}"/>
              </a:ext>
            </a:extLst>
          </p:cNvPr>
          <p:cNvSpPr/>
          <p:nvPr/>
        </p:nvSpPr>
        <p:spPr>
          <a:xfrm>
            <a:off x="1361440" y="5238146"/>
            <a:ext cx="3139440" cy="1122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82B97E-A122-3F4C-925B-48EB7882C5B1}"/>
              </a:ext>
            </a:extLst>
          </p:cNvPr>
          <p:cNvSpPr/>
          <p:nvPr/>
        </p:nvSpPr>
        <p:spPr>
          <a:xfrm>
            <a:off x="1432560" y="1510348"/>
            <a:ext cx="3139440" cy="325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8D7B17-C67C-D64B-83EC-F3AAFC22146C}"/>
              </a:ext>
            </a:extLst>
          </p:cNvPr>
          <p:cNvGrpSpPr/>
          <p:nvPr/>
        </p:nvGrpSpPr>
        <p:grpSpPr>
          <a:xfrm>
            <a:off x="1550704" y="4228496"/>
            <a:ext cx="470265" cy="150949"/>
            <a:chOff x="6295205" y="4997848"/>
            <a:chExt cx="470265" cy="150949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AE54B57-A82E-3D4A-95D1-E57650427617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6251CC5-E7F9-3A4D-B371-DB51422794EB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53BBBA-5D56-D64F-8187-3D6F45DFA060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6E71213-F476-ED4B-AF49-5CFD90D0AA70}"/>
              </a:ext>
            </a:extLst>
          </p:cNvPr>
          <p:cNvGrpSpPr/>
          <p:nvPr/>
        </p:nvGrpSpPr>
        <p:grpSpPr>
          <a:xfrm>
            <a:off x="2273533" y="4235478"/>
            <a:ext cx="470265" cy="150949"/>
            <a:chOff x="6295205" y="4997848"/>
            <a:chExt cx="470265" cy="15094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762D29A-806D-9549-B26E-BF405D57EE06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858F09E-FF9D-8A4B-A68F-546F2E4A92FF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2EAC0BA-168C-634D-91C0-18576AEF5DCE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09D8536-C2FA-5C45-82FB-24BDE8F9DB45}"/>
              </a:ext>
            </a:extLst>
          </p:cNvPr>
          <p:cNvGrpSpPr/>
          <p:nvPr/>
        </p:nvGrpSpPr>
        <p:grpSpPr>
          <a:xfrm>
            <a:off x="2991061" y="4235478"/>
            <a:ext cx="470265" cy="150949"/>
            <a:chOff x="6295205" y="4997848"/>
            <a:chExt cx="470265" cy="15094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18DFD56-11ED-CC43-9412-2937FE6AE83E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0E96356-0FD3-7E4B-9EFD-ED6666677805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DAF9D1E-51DD-6043-B170-AED36F2AA35E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4951073-8F30-8A46-9463-C54066B4750B}"/>
              </a:ext>
            </a:extLst>
          </p:cNvPr>
          <p:cNvGrpSpPr/>
          <p:nvPr/>
        </p:nvGrpSpPr>
        <p:grpSpPr>
          <a:xfrm>
            <a:off x="3764930" y="4228496"/>
            <a:ext cx="470265" cy="150949"/>
            <a:chOff x="6295205" y="4997848"/>
            <a:chExt cx="470265" cy="150949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B3B66C7-D17A-EC45-BEB8-911A4AF46DD4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A73E80D-EF18-C84F-91FC-2C617560F151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49740A2-344B-4F4C-AF61-2A1C9814594C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B388CEF-96BC-2544-B75F-277C3A51B17A}"/>
              </a:ext>
            </a:extLst>
          </p:cNvPr>
          <p:cNvGrpSpPr/>
          <p:nvPr/>
        </p:nvGrpSpPr>
        <p:grpSpPr>
          <a:xfrm>
            <a:off x="5224534" y="4235477"/>
            <a:ext cx="470265" cy="150949"/>
            <a:chOff x="6295205" y="4997848"/>
            <a:chExt cx="470265" cy="150949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C7495CB-6E04-5A4B-8C63-EC55E6571209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EBED9CA-5B3F-3F48-8288-B7ABABBAC617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5ED24C9-545A-6E41-A73F-9DFA2DA1B472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5A84E5C-8AC5-AD4D-A0DC-31D1C20DA3C4}"/>
              </a:ext>
            </a:extLst>
          </p:cNvPr>
          <p:cNvGrpSpPr/>
          <p:nvPr/>
        </p:nvGrpSpPr>
        <p:grpSpPr>
          <a:xfrm>
            <a:off x="6035920" y="4228495"/>
            <a:ext cx="470265" cy="150949"/>
            <a:chOff x="6295205" y="4997848"/>
            <a:chExt cx="470265" cy="150949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7811871-8454-6A44-A7A1-5BA09631990E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ECA78B0-F949-504A-B501-6F52F9D4D103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C3D2286-01B3-5F49-BE4B-B85BCC73EF4D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CF63EFD-458A-B64C-BA78-A5B599A66403}"/>
              </a:ext>
            </a:extLst>
          </p:cNvPr>
          <p:cNvGrpSpPr/>
          <p:nvPr/>
        </p:nvGrpSpPr>
        <p:grpSpPr>
          <a:xfrm>
            <a:off x="6859696" y="4235477"/>
            <a:ext cx="470265" cy="150949"/>
            <a:chOff x="6295205" y="4997848"/>
            <a:chExt cx="470265" cy="150949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5F00FD6-1627-814F-8F7F-760F64888C39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8A095AA-EDC1-E14A-BDC0-FC2CCBA558C1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CC283F1-FAA0-5B4F-AB8C-3352931C825F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FA18FF1-AC32-3142-AE04-4EBA263F8AA6}"/>
              </a:ext>
            </a:extLst>
          </p:cNvPr>
          <p:cNvGrpSpPr/>
          <p:nvPr/>
        </p:nvGrpSpPr>
        <p:grpSpPr>
          <a:xfrm>
            <a:off x="7437991" y="4233267"/>
            <a:ext cx="470265" cy="150949"/>
            <a:chOff x="6295205" y="4997848"/>
            <a:chExt cx="470265" cy="150949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292FDD1-7D04-6E4D-A4D3-FD8EA1710529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67CAC04-0D3A-4C47-B943-DAB6CA44F27D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12B6049-6955-5948-B254-0F407BDE6DB6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25219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A0B17-9D35-6345-8FD9-390D69134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file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F77C84B-5296-B94D-8E83-55D306BE80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63194"/>
            <a:ext cx="10515600" cy="1117000"/>
          </a:xfrm>
        </p:spPr>
      </p:pic>
    </p:spTree>
    <p:extLst>
      <p:ext uri="{BB962C8B-B14F-4D97-AF65-F5344CB8AC3E}">
        <p14:creationId xmlns:p14="http://schemas.microsoft.com/office/powerpoint/2010/main" val="1487272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7CF62-0CF1-3742-A56D-EB83B05A9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much of a difference does it make to correct for NA of </a:t>
            </a:r>
            <a:r>
              <a:rPr lang="en-US" dirty="0" err="1"/>
              <a:t>isotopologues</a:t>
            </a:r>
            <a:r>
              <a:rPr lang="en-US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2AABB5-BE9E-8C4A-964D-7626CC005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607820"/>
            <a:ext cx="7239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218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A0B17-9D35-6345-8FD9-390D69134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133"/>
            <a:ext cx="10515600" cy="1325563"/>
          </a:xfrm>
        </p:spPr>
        <p:txBody>
          <a:bodyPr/>
          <a:lstStyle/>
          <a:p>
            <a:r>
              <a:rPr lang="en-US" dirty="0"/>
              <a:t>Numerical comparison of outputs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05D53-0124-A344-81F4-529AFE8425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3"/>
          <a:stretch/>
        </p:blipFill>
        <p:spPr>
          <a:xfrm>
            <a:off x="254000" y="1841718"/>
            <a:ext cx="11027766" cy="12045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0AE91C-F77C-C843-BD82-46C3BE93485A}"/>
              </a:ext>
            </a:extLst>
          </p:cNvPr>
          <p:cNvSpPr txBox="1"/>
          <p:nvPr/>
        </p:nvSpPr>
        <p:spPr>
          <a:xfrm>
            <a:off x="254000" y="1492696"/>
            <a:ext cx="364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09E542-F5BC-1542-BA86-D31EB3738C57}"/>
              </a:ext>
            </a:extLst>
          </p:cNvPr>
          <p:cNvSpPr txBox="1"/>
          <p:nvPr/>
        </p:nvSpPr>
        <p:spPr>
          <a:xfrm>
            <a:off x="254000" y="3032893"/>
            <a:ext cx="364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Classical method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26D570-7105-9D45-A1C0-8E097A9B64F2}"/>
              </a:ext>
            </a:extLst>
          </p:cNvPr>
          <p:cNvSpPr txBox="1"/>
          <p:nvPr/>
        </p:nvSpPr>
        <p:spPr>
          <a:xfrm>
            <a:off x="254000" y="4634697"/>
            <a:ext cx="364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Skewed method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9E34347-7CF1-A746-8B7E-247F4CF17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80" y="5119501"/>
            <a:ext cx="10850880" cy="111700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82A0A6-2B56-D74B-AD7E-55662DBDED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" y="3517697"/>
            <a:ext cx="10850880" cy="111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40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AE71D-61A9-264A-9898-E692CC709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well does the skewed method work vs the classical method vs no correction?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D70B4F-252D-4C49-B24C-EC829E2B1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98"/>
          <a:stretch/>
        </p:blipFill>
        <p:spPr>
          <a:xfrm>
            <a:off x="4498221" y="2649924"/>
            <a:ext cx="3956666" cy="295250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3511E8-FDA2-F24A-8235-A327DE59EA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5602431"/>
            <a:ext cx="3581400" cy="812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CF055C-799E-4D45-B555-03D3944B07EA}"/>
              </a:ext>
            </a:extLst>
          </p:cNvPr>
          <p:cNvSpPr txBox="1"/>
          <p:nvPr/>
        </p:nvSpPr>
        <p:spPr>
          <a:xfrm>
            <a:off x="8923682" y="1811090"/>
            <a:ext cx="30446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high-noise conditions, the error due to natural abundance (as compared to the noise error) is very small, and since the variance-weighted sum-of-squares-residual attempts to “correct” for the amount of error due to noise (variance), we see that all methods reach the goodness-of-fit cutoff.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277B66-07F5-F943-B5F8-82493991F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20" y="2029503"/>
            <a:ext cx="3928504" cy="419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65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6875E-F7C5-D143-8217-6EF5DB5BA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of a difference does this correction make in flux analysis?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D91939-F058-2847-AF90-E8925414B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965" y="2011155"/>
            <a:ext cx="6744069" cy="4351338"/>
          </a:xfrm>
        </p:spPr>
      </p:pic>
    </p:spTree>
    <p:extLst>
      <p:ext uri="{BB962C8B-B14F-4D97-AF65-F5344CB8AC3E}">
        <p14:creationId xmlns:p14="http://schemas.microsoft.com/office/powerpoint/2010/main" val="2188622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53D01-4AF5-534D-AF3E-B348A9822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details for running available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C50D3-A406-8342-B9CF-4B8308EAD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BrynMarieR</a:t>
            </a:r>
            <a:r>
              <a:rPr lang="en-US" dirty="0"/>
              <a:t>/</a:t>
            </a:r>
            <a:r>
              <a:rPr lang="en-US" dirty="0" err="1"/>
              <a:t>natural_isotope_correction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06B835-7104-924E-80DB-87363AF14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560" y="2645460"/>
            <a:ext cx="5511800" cy="387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3605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25EA4-B6A6-2B4E-BA3B-439BED288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EE29B-5255-1345-99AE-C6FF5E7E2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will need to install R and a few R packages</a:t>
            </a:r>
          </a:p>
          <a:p>
            <a:r>
              <a:rPr lang="en-US" dirty="0"/>
              <a:t>Any elements in your compound which are </a:t>
            </a:r>
            <a:r>
              <a:rPr lang="en-US" i="1" dirty="0"/>
              <a:t>not</a:t>
            </a:r>
            <a:r>
              <a:rPr lang="en-US" dirty="0"/>
              <a:t> in the </a:t>
            </a:r>
            <a:r>
              <a:rPr lang="en-US" dirty="0" err="1"/>
              <a:t>isotope_data</a:t>
            </a:r>
            <a:r>
              <a:rPr lang="en-US" dirty="0"/>
              <a:t> file will need to be added to that file</a:t>
            </a:r>
          </a:p>
          <a:p>
            <a:r>
              <a:rPr lang="en-US" dirty="0"/>
              <a:t>The ideal would be to use unlabeled peaks to build correction matrices. Currently, correction matrices are generated analytically based on expected </a:t>
            </a:r>
            <a:r>
              <a:rPr lang="en-US" dirty="0" err="1"/>
              <a:t>isotopomer</a:t>
            </a:r>
            <a:r>
              <a:rPr lang="en-US" dirty="0"/>
              <a:t> distributions</a:t>
            </a:r>
          </a:p>
          <a:p>
            <a:endParaRPr lang="en-US" dirty="0"/>
          </a:p>
          <a:p>
            <a:r>
              <a:rPr lang="en-US" dirty="0"/>
              <a:t>Purity of the labelling reagent can be taken into account using a flag, e.g. `--purity 0.95`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294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DFF4C-63C7-FE4D-A441-ED116C509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143B0-1CD7-0C47-8676-2688C8C96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you’re ONLY examining the M+1 peak, the classical and skewed approaches are the same if you only examine peak intensities (rather than normalizing to the parent peak)</a:t>
            </a:r>
          </a:p>
          <a:p>
            <a:r>
              <a:rPr lang="en-US" dirty="0"/>
              <a:t>If you are looking at M+2, M+3, M+4… peaks and doing NA correction, you should used the skewed method</a:t>
            </a:r>
          </a:p>
          <a:p>
            <a:r>
              <a:rPr lang="en-US" dirty="0"/>
              <a:t>Larger molecules lead to more heavy </a:t>
            </a:r>
            <a:r>
              <a:rPr lang="en-US" dirty="0" err="1"/>
              <a:t>isotopologues</a:t>
            </a:r>
            <a:r>
              <a:rPr lang="en-US" dirty="0"/>
              <a:t> “by chance”</a:t>
            </a:r>
          </a:p>
          <a:p>
            <a:r>
              <a:rPr lang="en-US" dirty="0"/>
              <a:t>More labels, more isotope distribution skew! Adding 5 labelled carbons will skew your experiment more than adding 2.</a:t>
            </a:r>
          </a:p>
          <a:p>
            <a:r>
              <a:rPr lang="en-US" dirty="0"/>
              <a:t>The actual percent change of peak intensities is fairly small, but can be critical in quantitative studies, e.g. metabolite flux analysis.</a:t>
            </a:r>
          </a:p>
        </p:txBody>
      </p:sp>
    </p:spTree>
    <p:extLst>
      <p:ext uri="{BB962C8B-B14F-4D97-AF65-F5344CB8AC3E}">
        <p14:creationId xmlns:p14="http://schemas.microsoft.com/office/powerpoint/2010/main" val="87325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8767-5EFE-8F4C-84DE-8A026E16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isotopic natural abundance (NA) correction?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F8BFDE-0BA9-D645-8643-DD5961A19846}"/>
              </a:ext>
            </a:extLst>
          </p:cNvPr>
          <p:cNvSpPr txBox="1"/>
          <p:nvPr/>
        </p:nvSpPr>
        <p:spPr>
          <a:xfrm>
            <a:off x="1240280" y="5666060"/>
            <a:ext cx="9711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Important to separate isotopic labelling that came from the addition of an isotopically labelled tracer and isotopic labelling that came from the natural abundance of stable isotopes.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3FA43E-A136-AC4F-B83B-508B65A4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596" y="1690688"/>
            <a:ext cx="7924801" cy="378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989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0C36-FC55-5945-AAB0-1F9551D9C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 for NA correction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813CE-3007-8746-8D42-E98E0AEA9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Quantitative measures of labelling substrate</a:t>
            </a:r>
            <a:endParaRPr lang="en-US" i="1" dirty="0"/>
          </a:p>
          <a:p>
            <a:pPr lvl="1"/>
            <a:r>
              <a:rPr lang="en-US" dirty="0"/>
              <a:t>Mass </a:t>
            </a:r>
            <a:r>
              <a:rPr lang="en-US" dirty="0" err="1"/>
              <a:t>isotopomer</a:t>
            </a:r>
            <a:r>
              <a:rPr lang="en-US" dirty="0"/>
              <a:t> distribution analysis</a:t>
            </a:r>
          </a:p>
          <a:p>
            <a:pPr lvl="1"/>
            <a:r>
              <a:rPr lang="en-US" dirty="0"/>
              <a:t>Metabolic flux analysis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F159EA-53CD-8645-AF96-2C27D8702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180" y="3029694"/>
            <a:ext cx="6283081" cy="328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67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3F20-D7B3-414D-8700-2B9254A72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you </a:t>
            </a:r>
            <a:r>
              <a:rPr lang="en-US" i="1" dirty="0"/>
              <a:t>not</a:t>
            </a:r>
            <a:r>
              <a:rPr lang="en-US" dirty="0"/>
              <a:t> need NA correction?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F997A-C0B5-AC4A-A32B-9A21B447F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Qualitative assessments of functional enrichment assays</a:t>
            </a:r>
          </a:p>
          <a:p>
            <a:pPr lvl="1"/>
            <a:r>
              <a:rPr lang="en-US" dirty="0"/>
              <a:t>Especially in the case of small molecules (expected natural abundance is low)</a:t>
            </a:r>
          </a:p>
          <a:p>
            <a:r>
              <a:rPr lang="en-US" dirty="0"/>
              <a:t>Singly-labelled metabolites (simple subtraction-based method for correction is equivalent when just looking at the M+1 peak)</a:t>
            </a:r>
          </a:p>
        </p:txBody>
      </p:sp>
    </p:spTree>
    <p:extLst>
      <p:ext uri="{BB962C8B-B14F-4D97-AF65-F5344CB8AC3E}">
        <p14:creationId xmlns:p14="http://schemas.microsoft.com/office/powerpoint/2010/main" val="2572212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91DFC-D7D0-9441-B85B-6391B4178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example: Pyruvate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9F7F21-64C2-A044-AE09-4BB259387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0" y="1690688"/>
            <a:ext cx="1397000" cy="1003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F7629E-6774-9247-8590-3A0836D260F2}"/>
              </a:ext>
            </a:extLst>
          </p:cNvPr>
          <p:cNvSpPr txBox="1"/>
          <p:nvPr/>
        </p:nvSpPr>
        <p:spPr>
          <a:xfrm>
            <a:off x="1318845" y="1881554"/>
            <a:ext cx="38661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baseline="-25000" dirty="0"/>
              <a:t>3</a:t>
            </a:r>
            <a:r>
              <a:rPr lang="en-US" dirty="0"/>
              <a:t>H</a:t>
            </a:r>
            <a:r>
              <a:rPr lang="en-US" baseline="-25000" dirty="0"/>
              <a:t>3</a:t>
            </a:r>
            <a:r>
              <a:rPr lang="en-US" dirty="0"/>
              <a:t>O</a:t>
            </a:r>
            <a:r>
              <a:rPr lang="en-US" baseline="-25000" dirty="0"/>
              <a:t>3</a:t>
            </a:r>
            <a:endParaRPr lang="en-US" dirty="0"/>
          </a:p>
          <a:p>
            <a:endParaRPr lang="en-US" dirty="0"/>
          </a:p>
          <a:p>
            <a:r>
              <a:rPr lang="en-US" dirty="0"/>
              <a:t>Two </a:t>
            </a:r>
            <a:r>
              <a:rPr lang="en-US" i="1" dirty="0"/>
              <a:t>in silico</a:t>
            </a:r>
            <a:r>
              <a:rPr lang="en-US" dirty="0"/>
              <a:t> experiments: We want to know, what is the mass </a:t>
            </a:r>
            <a:r>
              <a:rPr lang="en-US" dirty="0" err="1"/>
              <a:t>isotopomer</a:t>
            </a:r>
            <a:r>
              <a:rPr lang="en-US" dirty="0"/>
              <a:t> distribution of the purposefully labelled portion?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88923E-0DBC-4A43-8B87-0EC6E5D12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519" y="3575539"/>
            <a:ext cx="4127500" cy="2590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C89CDE-96B4-EB44-838E-14D20E25E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1296" y="3575539"/>
            <a:ext cx="41275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336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25438-4F01-5B45-ADEE-1A2091FF9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methods: “classical” and “skewed”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585014-BC90-BB4B-A46E-83D85B5F5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585" y="1422400"/>
            <a:ext cx="3872594" cy="5334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6E557F5-D5C2-3140-A382-D0C5A6A45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389880" cy="435165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Classical method assumes that for any metabolite, the mass isotope distribution of an labeled standard (with known enrichment of isotopes) is equivalent to an unlabeled standard (without any enriched isotopes). </a:t>
            </a:r>
          </a:p>
          <a:p>
            <a:r>
              <a:rPr lang="en-US" dirty="0"/>
              <a:t>It is empirically known that this assumption is WRONG. Therefore, the “skewed” method was developed to take into account the change in isotope distributions due to experimental isotopic enrichment.</a:t>
            </a:r>
          </a:p>
        </p:txBody>
      </p:sp>
    </p:spTree>
    <p:extLst>
      <p:ext uri="{BB962C8B-B14F-4D97-AF65-F5344CB8AC3E}">
        <p14:creationId xmlns:p14="http://schemas.microsoft.com/office/powerpoint/2010/main" val="1519241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CB392-282A-7B46-97C9-D1D3A3C59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very simple implementation of the ”skewed” method for NA correction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1825F4-8B00-7E44-94EC-4AA0F2EE8B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9525115"/>
              </p:ext>
            </p:extLst>
          </p:nvPr>
        </p:nvGraphicFramePr>
        <p:xfrm>
          <a:off x="961293" y="639152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EB0A7398-DA0C-A648-89A3-B8EBEEEDEE6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0220"/>
          <a:stretch/>
        </p:blipFill>
        <p:spPr>
          <a:xfrm>
            <a:off x="4159703" y="3938953"/>
            <a:ext cx="3872594" cy="265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119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851D9-0848-4F44-81F0-C66A6FEBE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file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0639EC-EE0C-1240-8064-C8174498AC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427677" cy="111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35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384C0B-A52C-DE44-8395-EDEB6062C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699" y="1510348"/>
            <a:ext cx="6685651" cy="47767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DCDE26-68F3-CE48-80CD-54C650802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happening inside the script?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E16771-8625-6346-BAA2-A3CBB8E1A361}"/>
              </a:ext>
            </a:extLst>
          </p:cNvPr>
          <p:cNvSpPr txBox="1"/>
          <p:nvPr/>
        </p:nvSpPr>
        <p:spPr>
          <a:xfrm>
            <a:off x="8026400" y="1838960"/>
            <a:ext cx="38201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 = Mass </a:t>
            </a:r>
            <a:r>
              <a:rPr lang="en-US" dirty="0" err="1"/>
              <a:t>isotopomer</a:t>
            </a:r>
            <a:r>
              <a:rPr lang="en-US" dirty="0"/>
              <a:t> distribution</a:t>
            </a:r>
          </a:p>
          <a:p>
            <a:endParaRPr lang="en-US" dirty="0"/>
          </a:p>
          <a:p>
            <a:r>
              <a:rPr lang="en-US" dirty="0"/>
              <a:t>So, the observed MID is equal to the Correction Matrix (CM) of the molecule (in this case, pyruvate) times the corrected MID.</a:t>
            </a:r>
          </a:p>
          <a:p>
            <a:endParaRPr lang="en-US" dirty="0"/>
          </a:p>
          <a:p>
            <a:r>
              <a:rPr lang="en-US" dirty="0"/>
              <a:t>Then just solve for the corrected MID! Using non-negative least-squares solver to ensure that we get no negative peak values, as recommended by the literature and as present in </a:t>
            </a:r>
            <a:r>
              <a:rPr lang="en-US" dirty="0" err="1"/>
              <a:t>IsoCor</a:t>
            </a:r>
            <a:r>
              <a:rPr lang="en-US" dirty="0"/>
              <a:t>, which used to be used for isotope NA correction before the demise of </a:t>
            </a:r>
            <a:r>
              <a:rPr lang="en-US" dirty="0" err="1"/>
              <a:t>pythonxy</a:t>
            </a:r>
            <a:r>
              <a:rPr lang="en-US" dirty="0"/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E080C6-F84C-5043-9CE9-6E45B9DE637D}"/>
              </a:ext>
            </a:extLst>
          </p:cNvPr>
          <p:cNvSpPr/>
          <p:nvPr/>
        </p:nvSpPr>
        <p:spPr>
          <a:xfrm>
            <a:off x="4572000" y="2787968"/>
            <a:ext cx="3454400" cy="1377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8C1469-1F10-6344-BFED-3B736EF96253}"/>
              </a:ext>
            </a:extLst>
          </p:cNvPr>
          <p:cNvSpPr/>
          <p:nvPr/>
        </p:nvSpPr>
        <p:spPr>
          <a:xfrm>
            <a:off x="4886960" y="4140866"/>
            <a:ext cx="3139440" cy="1122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23EDD4-5ACC-AC4B-BE51-928B0209E5FF}"/>
              </a:ext>
            </a:extLst>
          </p:cNvPr>
          <p:cNvSpPr/>
          <p:nvPr/>
        </p:nvSpPr>
        <p:spPr>
          <a:xfrm>
            <a:off x="4886960" y="5238146"/>
            <a:ext cx="3139440" cy="1122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943366-2FEA-E140-8C44-8718FEE883A7}"/>
              </a:ext>
            </a:extLst>
          </p:cNvPr>
          <p:cNvSpPr/>
          <p:nvPr/>
        </p:nvSpPr>
        <p:spPr>
          <a:xfrm>
            <a:off x="1042699" y="2787968"/>
            <a:ext cx="3458181" cy="1377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767451-FDF6-2B44-8C5D-468201720EE0}"/>
              </a:ext>
            </a:extLst>
          </p:cNvPr>
          <p:cNvSpPr/>
          <p:nvPr/>
        </p:nvSpPr>
        <p:spPr>
          <a:xfrm>
            <a:off x="1361440" y="4140866"/>
            <a:ext cx="3139440" cy="1122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9BFA69-A8BC-E942-9F8F-D03F5038A78A}"/>
              </a:ext>
            </a:extLst>
          </p:cNvPr>
          <p:cNvSpPr/>
          <p:nvPr/>
        </p:nvSpPr>
        <p:spPr>
          <a:xfrm>
            <a:off x="1361440" y="5238146"/>
            <a:ext cx="3139440" cy="1122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82B97E-A122-3F4C-925B-48EB7882C5B1}"/>
              </a:ext>
            </a:extLst>
          </p:cNvPr>
          <p:cNvSpPr/>
          <p:nvPr/>
        </p:nvSpPr>
        <p:spPr>
          <a:xfrm>
            <a:off x="1432560" y="1510348"/>
            <a:ext cx="3139440" cy="325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8D7B17-C67C-D64B-83EC-F3AAFC22146C}"/>
              </a:ext>
            </a:extLst>
          </p:cNvPr>
          <p:cNvGrpSpPr/>
          <p:nvPr/>
        </p:nvGrpSpPr>
        <p:grpSpPr>
          <a:xfrm>
            <a:off x="1550704" y="4228496"/>
            <a:ext cx="470265" cy="150949"/>
            <a:chOff x="6295205" y="4997848"/>
            <a:chExt cx="470265" cy="150949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AE54B57-A82E-3D4A-95D1-E57650427617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6251CC5-E7F9-3A4D-B371-DB51422794EB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53BBBA-5D56-D64F-8187-3D6F45DFA060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6E71213-F476-ED4B-AF49-5CFD90D0AA70}"/>
              </a:ext>
            </a:extLst>
          </p:cNvPr>
          <p:cNvGrpSpPr/>
          <p:nvPr/>
        </p:nvGrpSpPr>
        <p:grpSpPr>
          <a:xfrm>
            <a:off x="2273533" y="4235478"/>
            <a:ext cx="470265" cy="150949"/>
            <a:chOff x="6295205" y="4997848"/>
            <a:chExt cx="470265" cy="15094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762D29A-806D-9549-B26E-BF405D57EE06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858F09E-FF9D-8A4B-A68F-546F2E4A92FF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2EAC0BA-168C-634D-91C0-18576AEF5DCE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09D8536-C2FA-5C45-82FB-24BDE8F9DB45}"/>
              </a:ext>
            </a:extLst>
          </p:cNvPr>
          <p:cNvGrpSpPr/>
          <p:nvPr/>
        </p:nvGrpSpPr>
        <p:grpSpPr>
          <a:xfrm>
            <a:off x="2991061" y="4235478"/>
            <a:ext cx="470265" cy="150949"/>
            <a:chOff x="6295205" y="4997848"/>
            <a:chExt cx="470265" cy="15094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18DFD56-11ED-CC43-9412-2937FE6AE83E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0E96356-0FD3-7E4B-9EFD-ED6666677805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DAF9D1E-51DD-6043-B170-AED36F2AA35E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4951073-8F30-8A46-9463-C54066B4750B}"/>
              </a:ext>
            </a:extLst>
          </p:cNvPr>
          <p:cNvGrpSpPr/>
          <p:nvPr/>
        </p:nvGrpSpPr>
        <p:grpSpPr>
          <a:xfrm>
            <a:off x="3764930" y="4228496"/>
            <a:ext cx="470265" cy="150949"/>
            <a:chOff x="6295205" y="4997848"/>
            <a:chExt cx="470265" cy="150949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B3B66C7-D17A-EC45-BEB8-911A4AF46DD4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A73E80D-EF18-C84F-91FC-2C617560F151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49740A2-344B-4F4C-AF61-2A1C9814594C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B388CEF-96BC-2544-B75F-277C3A51B17A}"/>
              </a:ext>
            </a:extLst>
          </p:cNvPr>
          <p:cNvGrpSpPr/>
          <p:nvPr/>
        </p:nvGrpSpPr>
        <p:grpSpPr>
          <a:xfrm>
            <a:off x="5224534" y="4235477"/>
            <a:ext cx="470265" cy="150949"/>
            <a:chOff x="6295205" y="4997848"/>
            <a:chExt cx="470265" cy="150949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C7495CB-6E04-5A4B-8C63-EC55E6571209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EBED9CA-5B3F-3F48-8288-B7ABABBAC617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5ED24C9-545A-6E41-A73F-9DFA2DA1B472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5A84E5C-8AC5-AD4D-A0DC-31D1C20DA3C4}"/>
              </a:ext>
            </a:extLst>
          </p:cNvPr>
          <p:cNvGrpSpPr/>
          <p:nvPr/>
        </p:nvGrpSpPr>
        <p:grpSpPr>
          <a:xfrm>
            <a:off x="6035920" y="4228495"/>
            <a:ext cx="470265" cy="150949"/>
            <a:chOff x="6295205" y="4997848"/>
            <a:chExt cx="470265" cy="150949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7811871-8454-6A44-A7A1-5BA09631990E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ECA78B0-F949-504A-B501-6F52F9D4D103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C3D2286-01B3-5F49-BE4B-B85BCC73EF4D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CF63EFD-458A-B64C-BA78-A5B599A66403}"/>
              </a:ext>
            </a:extLst>
          </p:cNvPr>
          <p:cNvGrpSpPr/>
          <p:nvPr/>
        </p:nvGrpSpPr>
        <p:grpSpPr>
          <a:xfrm>
            <a:off x="6859696" y="4235477"/>
            <a:ext cx="470265" cy="150949"/>
            <a:chOff x="6295205" y="4997848"/>
            <a:chExt cx="470265" cy="150949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5F00FD6-1627-814F-8F7F-760F64888C39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8A095AA-EDC1-E14A-BDC0-FC2CCBA558C1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CC283F1-FAA0-5B4F-AB8C-3352931C825F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FA18FF1-AC32-3142-AE04-4EBA263F8AA6}"/>
              </a:ext>
            </a:extLst>
          </p:cNvPr>
          <p:cNvGrpSpPr/>
          <p:nvPr/>
        </p:nvGrpSpPr>
        <p:grpSpPr>
          <a:xfrm>
            <a:off x="7437991" y="4233267"/>
            <a:ext cx="470265" cy="150949"/>
            <a:chOff x="6295205" y="4997848"/>
            <a:chExt cx="470265" cy="150949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292FDD1-7D04-6E4D-A4D3-FD8EA1710529}"/>
                </a:ext>
              </a:extLst>
            </p:cNvPr>
            <p:cNvSpPr/>
            <p:nvPr/>
          </p:nvSpPr>
          <p:spPr>
            <a:xfrm>
              <a:off x="6295205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67CAC04-0D3A-4C47-B943-DAB6CA44F27D}"/>
                </a:ext>
              </a:extLst>
            </p:cNvPr>
            <p:cNvSpPr/>
            <p:nvPr/>
          </p:nvSpPr>
          <p:spPr>
            <a:xfrm>
              <a:off x="6451960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12B6049-6955-5948-B254-0F407BDE6DB6}"/>
                </a:ext>
              </a:extLst>
            </p:cNvPr>
            <p:cNvSpPr/>
            <p:nvPr/>
          </p:nvSpPr>
          <p:spPr>
            <a:xfrm>
              <a:off x="6608715" y="4997848"/>
              <a:ext cx="156755" cy="1509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28987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18918</TotalTime>
  <Words>799</Words>
  <Application>Microsoft Macintosh PowerPoint</Application>
  <PresentationFormat>Widescreen</PresentationFormat>
  <Paragraphs>65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Natural isotope  abundance correction</vt:lpstr>
      <vt:lpstr>Why do we need isotopic natural abundance (NA) correction?</vt:lpstr>
      <vt:lpstr>Use cases for NA correction</vt:lpstr>
      <vt:lpstr>When do you not need NA correction?</vt:lpstr>
      <vt:lpstr>Motivating example: Pyruvate</vt:lpstr>
      <vt:lpstr>Two methods: “classical” and “skewed”</vt:lpstr>
      <vt:lpstr>A very simple implementation of the ”skewed” method for NA correction</vt:lpstr>
      <vt:lpstr>Input file</vt:lpstr>
      <vt:lpstr>What’s happening inside the script?</vt:lpstr>
      <vt:lpstr>Matrix Multiplication Step</vt:lpstr>
      <vt:lpstr>What’s happening inside the script?</vt:lpstr>
      <vt:lpstr>Output file</vt:lpstr>
      <vt:lpstr>How much of a difference does it make to correct for NA of isotopologues?</vt:lpstr>
      <vt:lpstr>Numerical comparison of outputs</vt:lpstr>
      <vt:lpstr>How well does the skewed method work vs the classical method vs no correction?</vt:lpstr>
      <vt:lpstr>How much of a difference does this correction make in flux analysis?</vt:lpstr>
      <vt:lpstr>All details for running available on github</vt:lpstr>
      <vt:lpstr>Some notes</vt:lpstr>
      <vt:lpstr>Conclusions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Natural isotope  abundance correction</dc:title>
  <dc:creator>Microsoft Office User</dc:creator>
  <cp:lastModifiedBy>Microsoft Office User</cp:lastModifiedBy>
  <cp:revision>34</cp:revision>
  <dcterms:created xsi:type="dcterms:W3CDTF">2018-01-24T18:37:47Z</dcterms:created>
  <dcterms:modified xsi:type="dcterms:W3CDTF">2018-02-14T16:37:52Z</dcterms:modified>
</cp:coreProperties>
</file>

<file path=docProps/thumbnail.jpeg>
</file>